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  <p:embeddedFont>
      <p:font typeface="Aref Ruqaa"/>
      <p:regular r:id="rId14"/>
      <p:bold r:id="rId15"/>
    </p:embeddedFont>
    <p:embeddedFont>
      <p:font typeface="Merriweather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efRuqaa-bold.fntdata"/><Relationship Id="rId14" Type="http://schemas.openxmlformats.org/officeDocument/2006/relationships/font" Target="fonts/ArefRuqaa-regular.fntdata"/><Relationship Id="rId17" Type="http://schemas.openxmlformats.org/officeDocument/2006/relationships/font" Target="fonts/Merriweather-bold.fntdata"/><Relationship Id="rId16" Type="http://schemas.openxmlformats.org/officeDocument/2006/relationships/font" Target="fonts/Merriweather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boldItalic.fntdata"/><Relationship Id="rId6" Type="http://schemas.openxmlformats.org/officeDocument/2006/relationships/slide" Target="slides/slide1.xml"/><Relationship Id="rId18" Type="http://schemas.openxmlformats.org/officeDocument/2006/relationships/font" Target="fonts/Merriweather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4bf180b75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4bf180b75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b4bf180b75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b4bf180b75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b4bf180b75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b4bf180b75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106225" y="231150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200"/>
              <a:t>محاضرة رقم 3</a:t>
            </a:r>
            <a:endParaRPr sz="32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200"/>
              <a:t>في</a:t>
            </a:r>
            <a:endParaRPr sz="32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300"/>
              <a:t> مادة نصوص في الفلسفة الإسلامية</a:t>
            </a:r>
            <a:endParaRPr sz="33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1313425" y="220261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3000">
                <a:solidFill>
                  <a:srgbClr val="000000"/>
                </a:solidFill>
                <a:latin typeface="Aref Ruqaa"/>
                <a:ea typeface="Aref Ruqaa"/>
                <a:cs typeface="Aref Ruqaa"/>
                <a:sym typeface="Aref Ruqaa"/>
              </a:rPr>
              <a:t>أ.د/ فاطمـة فـؤاد عبدالحميد</a:t>
            </a:r>
            <a:endParaRPr sz="3000">
              <a:solidFill>
                <a:srgbClr val="000000"/>
              </a:solidFill>
              <a:latin typeface="Aref Ruqaa"/>
              <a:ea typeface="Aref Ruqaa"/>
              <a:cs typeface="Aref Ruqaa"/>
              <a:sym typeface="Aref Ruq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6388000" y="231150"/>
            <a:ext cx="3000000" cy="6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0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(ماجستير)</a:t>
            </a:r>
            <a:endParaRPr sz="3000"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311700" y="35967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النصف الأول من كتاب تهافت التهافت لابن رشد</a:t>
            </a:r>
            <a:endParaRPr/>
          </a:p>
        </p:txBody>
      </p:sp>
      <p:sp>
        <p:nvSpPr>
          <p:cNvPr id="72" name="Google Shape;72;p14"/>
          <p:cNvSpPr txBox="1"/>
          <p:nvPr/>
        </p:nvSpPr>
        <p:spPr>
          <a:xfrm>
            <a:off x="276650" y="1476900"/>
            <a:ext cx="8520600" cy="3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rtl="1" algn="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raditional Arabic"/>
              <a:buChar char="-"/>
            </a:pPr>
            <a:r>
              <a:rPr lang="ar" sz="2700">
                <a:latin typeface="Traditional Arabic"/>
                <a:ea typeface="Traditional Arabic"/>
                <a:cs typeface="Traditional Arabic"/>
                <a:sym typeface="Traditional Arabic"/>
              </a:rPr>
              <a:t>يقول ابن رشد أن للعالم صانع لم نعن به فاعلا مختارا يفعل بعد أن لم يفعل .</a:t>
            </a:r>
            <a:endParaRPr sz="27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-400050" lvl="0" marL="457200" rtl="1" algn="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raditional Arabic"/>
              <a:buChar char="-"/>
            </a:pPr>
            <a:r>
              <a:rPr lang="ar" sz="2700">
                <a:latin typeface="Traditional Arabic"/>
                <a:ea typeface="Traditional Arabic"/>
                <a:cs typeface="Traditional Arabic"/>
                <a:sym typeface="Traditional Arabic"/>
              </a:rPr>
              <a:t>كما تشاهد الخياط والنساج والبناء ، بل نعني به علة العالم وتسمية المبدأ الأول .</a:t>
            </a:r>
            <a:endParaRPr sz="27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-400050" lvl="0" marL="457200" rtl="1" algn="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raditional Arabic"/>
              <a:buChar char="-"/>
            </a:pPr>
            <a:r>
              <a:rPr lang="ar" sz="2700">
                <a:latin typeface="Traditional Arabic"/>
                <a:ea typeface="Traditional Arabic"/>
                <a:cs typeface="Traditional Arabic"/>
                <a:sym typeface="Traditional Arabic"/>
              </a:rPr>
              <a:t>أي أنه لا علة لوجوده ، وهو علة لوجود غيره . </a:t>
            </a:r>
            <a:endParaRPr sz="27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11700" y="35967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تــــابـــــــــــــــع</a:t>
            </a:r>
            <a:endParaRPr/>
          </a:p>
        </p:txBody>
      </p:sp>
      <p:sp>
        <p:nvSpPr>
          <p:cNvPr id="78" name="Google Shape;78;p15"/>
          <p:cNvSpPr txBox="1"/>
          <p:nvPr/>
        </p:nvSpPr>
        <p:spPr>
          <a:xfrm>
            <a:off x="276650" y="1476900"/>
            <a:ext cx="8520600" cy="3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rtl="1" algn="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raditional Arabic"/>
              <a:buChar char="-"/>
            </a:pPr>
            <a:r>
              <a:rPr lang="ar" sz="2700">
                <a:latin typeface="Traditional Arabic"/>
                <a:ea typeface="Traditional Arabic"/>
                <a:cs typeface="Traditional Arabic"/>
                <a:sym typeface="Traditional Arabic"/>
              </a:rPr>
              <a:t>ويستدل ابن رشد على وجود الله من خلال القول بمبدأ العلة .</a:t>
            </a:r>
            <a:endParaRPr sz="27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-400050" lvl="0" marL="457200" rtl="1" algn="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raditional Arabic"/>
              <a:buChar char="-"/>
            </a:pPr>
            <a:r>
              <a:rPr lang="ar" sz="2700">
                <a:latin typeface="Traditional Arabic"/>
                <a:ea typeface="Traditional Arabic"/>
                <a:cs typeface="Traditional Arabic"/>
                <a:sym typeface="Traditional Arabic"/>
              </a:rPr>
              <a:t>والموجودات نوعان عنده : إما أن تكون لها علة ، وإما لا يكون له علة ، والله تعالى لا علة لوجوده .</a:t>
            </a:r>
            <a:endParaRPr sz="27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11700" y="35967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تــــابـــــــــــــــع</a:t>
            </a:r>
            <a:endParaRPr/>
          </a:p>
        </p:txBody>
      </p:sp>
      <p:sp>
        <p:nvSpPr>
          <p:cNvPr id="84" name="Google Shape;84;p16"/>
          <p:cNvSpPr txBox="1"/>
          <p:nvPr/>
        </p:nvSpPr>
        <p:spPr>
          <a:xfrm>
            <a:off x="276650" y="1476900"/>
            <a:ext cx="8520600" cy="3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rtl="1" algn="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raditional Arabic"/>
              <a:buChar char="-"/>
            </a:pPr>
            <a:r>
              <a:rPr lang="ar" sz="2700">
                <a:latin typeface="Traditional Arabic"/>
                <a:ea typeface="Traditional Arabic"/>
                <a:cs typeface="Traditional Arabic"/>
                <a:sym typeface="Traditional Arabic"/>
              </a:rPr>
              <a:t>فالدهرية يعترفون بمبدأ أول لا علة له هذا المبدأ الأول هو الفلك الكلي .</a:t>
            </a:r>
            <a:endParaRPr sz="27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-400050" lvl="0" marL="457200" rtl="1" algn="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raditional Arabic"/>
              <a:buChar char="-"/>
            </a:pPr>
            <a:r>
              <a:rPr lang="ar" sz="2700">
                <a:latin typeface="Traditional Arabic"/>
                <a:ea typeface="Traditional Arabic"/>
                <a:cs typeface="Traditional Arabic"/>
                <a:sym typeface="Traditional Arabic"/>
              </a:rPr>
              <a:t>وكذلك غير الدهريين يعترفون بمبدأ أول لا علة له أيضا ، ولكن هذا المبدأ ليس هو الفلك الكلي .</a:t>
            </a:r>
            <a:endParaRPr sz="27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